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9" r:id="rId3"/>
    <p:sldId id="266" r:id="rId4"/>
    <p:sldId id="261" r:id="rId5"/>
    <p:sldId id="265" r:id="rId6"/>
    <p:sldId id="260" r:id="rId7"/>
    <p:sldId id="264" r:id="rId8"/>
    <p:sldId id="262" r:id="rId9"/>
    <p:sldId id="263" r:id="rId10"/>
    <p:sldId id="267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00"/>
    <a:srgbClr val="42B249"/>
    <a:srgbClr val="43B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3" autoAdjust="0"/>
    <p:restoredTop sz="94660"/>
  </p:normalViewPr>
  <p:slideViewPr>
    <p:cSldViewPr snapToGrid="0">
      <p:cViewPr varScale="1">
        <p:scale>
          <a:sx n="96" d="100"/>
          <a:sy n="96" d="100"/>
        </p:scale>
        <p:origin x="91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E5D33-0E32-4032-B27E-687D34D85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8A4502-134F-4E8F-A3C4-7F6720135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E94E30-F42B-4543-AA05-7A3CAC73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31/08/2020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904CF5-D439-4587-9845-4E03534D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132BCF-68D5-430E-97A3-AAD87660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51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E8D36-8B53-4217-8236-21476605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FABBD58-DF07-4E15-B6DB-500170DD4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20F28E-3D18-49C8-903D-0A4C04661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31/08/2020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0D00DC-5ABB-4E1A-AB2A-6F3A8DAE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35808F-92E8-46A4-B31F-B52FAA56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96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80A492-C19B-462B-A543-D8931B5F2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1F28D6-7356-4253-94F0-A8DA1A156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6E00F7-1AEE-4DCA-AA21-FB8709B3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31/08/2020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78F790-2D92-4951-920A-22CAA8F8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3FF043-93D1-4D6E-B2FD-634A8ADF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731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23553-CB14-4DFC-8022-6B5DFC59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787220-F8CE-47A4-990A-D31B19F3E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3A746C-45BA-47DF-9C4C-67B59FDF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31/08/2020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551FB6-FCB7-495F-99A2-48B5316D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16B7A4-8C71-43B9-9B54-DF0A95DC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55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C395D-6C70-4AC4-BC2D-3E9F69CAB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99FB83-A156-4A0A-9DBF-4FDFE754A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8523D9-9BB7-4C06-B46B-4F74A60E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31/08/2020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F557F5-9C14-4DB3-9DFE-F69D42B3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4101B3-D606-4A7A-A338-4B722E22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79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8B37D-4339-4838-B40F-93ECCD5F0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F6B784-6F09-4992-8F21-EFD3DAAAB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3907BC2-E82C-4AB6-BAC5-2DD09BA2F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AB3AA6-1815-4022-A065-5909A3F7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31/08/2020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0F320D-810D-4E00-A7E0-83E5587E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747BEB-81D9-41FB-B331-6B0A8B00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232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3D69C-3120-4159-AC84-C2E08F48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5B8653-9452-42FE-B012-F30836199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FC4799-F297-4947-80E7-68E1CA505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9E8E3B2-37FD-40DA-91A7-347646CED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A7319C0-7351-4C1A-BEFA-CF3AA6CA6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4D28236-4C2B-44B9-8E93-54C9AFD1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31/08/2020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2CDBBE9-76DA-48F1-ACCD-AF6CE74F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74CF0A-F367-483F-806C-38F93291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647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E4480-FABD-4F69-A79D-850CFA51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2E523F2-F2D7-4254-8C79-77903D3F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31/08/2020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7CFF173-5FE5-4658-8089-1860E072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2FA7F69-CB13-49F7-BDAA-C1CEA70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247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1BB789F-4CF0-49ED-9102-14141A4FB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31/08/2020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5E4B718-8441-45D0-AA89-4531494A6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2E9FB1-B920-47FC-B04D-6662BE25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5B98E-6349-45F7-96D8-1A4B9152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22406B-C57E-41FC-9655-3AC97544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9A4110-B016-43BD-B6BA-445AFF9BE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A3C41E-E346-4622-9CB8-8C60BAD34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31/08/2020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613626-2D1E-4BC2-A3A0-07E42313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91BF78-9DE7-40DA-9DFB-0FB1EC99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13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0CCC9-5A6C-4607-92EA-DA9172B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A80707-782A-4EFD-B6D8-E6414825A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A47C0B-674B-460C-83F1-A7121F37D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128C54-6EE4-4AE5-906A-C1B8CBAF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31/08/2020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4FDF2E-749A-4F8B-B63E-09E88991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7C8E1D-5AEE-4F93-9B12-EED6DA3C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83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42DF23A-1042-48A7-BED9-88240A402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E7C0C7-BC0F-44ED-BC63-A3CEAFA9D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E1684-A957-47A4-BC01-AE9FAC1F0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5C5D5-56BD-41FC-A279-9AFD73B82A1E}" type="datetimeFigureOut">
              <a:rPr lang="pt-BR" smtClean="0"/>
              <a:t>31/08/2020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EB998E-0F41-499B-905B-31553F118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6908EB-2B30-42AD-AC2A-9E307CF79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07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.jpe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98C09B-3FB4-4AF9-BFBC-C5C96561F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591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B4DE32D-3612-4114-B744-EBB0949D81B8}"/>
              </a:ext>
            </a:extLst>
          </p:cNvPr>
          <p:cNvSpPr/>
          <p:nvPr/>
        </p:nvSpPr>
        <p:spPr>
          <a:xfrm>
            <a:off x="4961614" y="3991555"/>
            <a:ext cx="2250219" cy="524786"/>
          </a:xfrm>
          <a:prstGeom prst="rect">
            <a:avLst/>
          </a:prstGeom>
          <a:solidFill>
            <a:srgbClr val="42B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964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8679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Nosso protótipo de Vinculação e Rentabilização da </a:t>
            </a:r>
            <a:r>
              <a:rPr lang="pt-BR" sz="2800" dirty="0">
                <a:solidFill>
                  <a:srgbClr val="FF8200"/>
                </a:solidFill>
              </a:rPr>
              <a:t>Rafaela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3055901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79" y="45405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6088D8D-E662-4CAC-B689-3269B9BCA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r="31742"/>
          <a:stretch/>
        </p:blipFill>
        <p:spPr bwMode="auto">
          <a:xfrm>
            <a:off x="0" y="0"/>
            <a:ext cx="50358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1B5D60-2D87-4A50-956A-04F69E833E78}"/>
              </a:ext>
            </a:extLst>
          </p:cNvPr>
          <p:cNvSpPr/>
          <p:nvPr/>
        </p:nvSpPr>
        <p:spPr>
          <a:xfrm>
            <a:off x="5035808" y="656660"/>
            <a:ext cx="7128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09490B4-D4CD-4042-8BDE-0F6D46C54DE8}"/>
              </a:ext>
            </a:extLst>
          </p:cNvPr>
          <p:cNvSpPr/>
          <p:nvPr/>
        </p:nvSpPr>
        <p:spPr>
          <a:xfrm>
            <a:off x="5035808" y="708047"/>
            <a:ext cx="7128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673C8C-0BD7-4DFE-BF2A-DFC0E25131F3}"/>
              </a:ext>
            </a:extLst>
          </p:cNvPr>
          <p:cNvSpPr txBox="1"/>
          <p:nvPr/>
        </p:nvSpPr>
        <p:spPr>
          <a:xfrm>
            <a:off x="5291079" y="1108763"/>
            <a:ext cx="66313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Um grupo de cientistas de dados foi contratado pela </a:t>
            </a:r>
            <a:r>
              <a:rPr lang="pt-BR" sz="1600" dirty="0" err="1"/>
              <a:t>Instacard</a:t>
            </a:r>
            <a:r>
              <a:rPr lang="pt-BR" sz="1600" dirty="0"/>
              <a:t>. Através da análise de base de dados, pesquisas de mercado e avaliação de clientes, os cientistas identificaram oportunidades de negócio para empresa maximizar seus ganhos vinculando e rentabilizando a “Persona” com maior potencial.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1AA63DB-74BF-4DD2-8200-313C25745C17}"/>
              </a:ext>
            </a:extLst>
          </p:cNvPr>
          <p:cNvSpPr txBox="1"/>
          <p:nvPr/>
        </p:nvSpPr>
        <p:spPr>
          <a:xfrm>
            <a:off x="5291079" y="2546388"/>
            <a:ext cx="6631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FF8200"/>
                </a:solidFill>
              </a:rPr>
              <a:t>How</a:t>
            </a:r>
            <a:r>
              <a:rPr lang="pt-BR" sz="2000" b="1" dirty="0">
                <a:solidFill>
                  <a:srgbClr val="FF8200"/>
                </a:solidFill>
              </a:rPr>
              <a:t> </a:t>
            </a:r>
            <a:r>
              <a:rPr lang="pt-BR" sz="2000" b="1" dirty="0" err="1">
                <a:solidFill>
                  <a:srgbClr val="FF8200"/>
                </a:solidFill>
              </a:rPr>
              <a:t>might</a:t>
            </a:r>
            <a:r>
              <a:rPr lang="pt-BR" sz="2000" b="1" dirty="0">
                <a:solidFill>
                  <a:srgbClr val="FF8200"/>
                </a:solidFill>
              </a:rPr>
              <a:t> </a:t>
            </a:r>
            <a:r>
              <a:rPr lang="pt-BR" sz="2000" b="1" dirty="0" err="1">
                <a:solidFill>
                  <a:srgbClr val="FF8200"/>
                </a:solidFill>
              </a:rPr>
              <a:t>we</a:t>
            </a:r>
            <a:r>
              <a:rPr lang="pt-BR" sz="2000" b="1" dirty="0">
                <a:solidFill>
                  <a:srgbClr val="FF8200"/>
                </a:solidFill>
              </a:rPr>
              <a:t>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515A22A-9939-4A61-8BE5-50C74F75D543}"/>
              </a:ext>
            </a:extLst>
          </p:cNvPr>
          <p:cNvSpPr txBox="1"/>
          <p:nvPr/>
        </p:nvSpPr>
        <p:spPr>
          <a:xfrm>
            <a:off x="5291079" y="5857565"/>
            <a:ext cx="6631388" cy="584775"/>
          </a:xfrm>
          <a:prstGeom prst="rect">
            <a:avLst/>
          </a:prstGeom>
          <a:solidFill>
            <a:srgbClr val="43B02A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</a:rPr>
              <a:t>Tudo isso gerando uma relação de longo prazo e confiança, para empresa crescer em um mercado potencial de 10 Bilhões ao anual!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7BA0AD3-B904-4E8A-8902-BA9631C7D84A}"/>
              </a:ext>
            </a:extLst>
          </p:cNvPr>
          <p:cNvSpPr txBox="1"/>
          <p:nvPr/>
        </p:nvSpPr>
        <p:spPr>
          <a:xfrm>
            <a:off x="5653377" y="3117275"/>
            <a:ext cx="62497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Como podemos dar agilidade no processo de compras tendo mais tempo livre para outras atividades?</a:t>
            </a:r>
          </a:p>
          <a:p>
            <a:endParaRPr lang="pt-BR" sz="1600" dirty="0"/>
          </a:p>
          <a:p>
            <a:r>
              <a:rPr lang="pt-BR" sz="1600" dirty="0"/>
              <a:t>Como podemos ajudar os clientes a manter uma alimentação saudável comprando nos lugares corretos?</a:t>
            </a:r>
          </a:p>
          <a:p>
            <a:endParaRPr lang="pt-BR" sz="1600" dirty="0"/>
          </a:p>
          <a:p>
            <a:r>
              <a:rPr lang="pt-BR" sz="1600" dirty="0"/>
              <a:t>Como podemos proporcionar clientes produtos de qualidade quando necessitam a um preço justo?</a:t>
            </a:r>
          </a:p>
          <a:p>
            <a:endParaRPr lang="pt-BR" sz="1600" dirty="0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28CEDBED-8BE5-4267-894D-C93356F62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3219190"/>
            <a:ext cx="338554" cy="33855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0E0D5ED-746C-4E56-AD34-21826E01F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3989710"/>
            <a:ext cx="338554" cy="338554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22819325-300B-4A01-8895-8E0C883C9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4760230"/>
            <a:ext cx="338554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78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4707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Onde está inserido o </a:t>
            </a:r>
            <a:r>
              <a:rPr lang="pt-BR" sz="2800" dirty="0" err="1">
                <a:solidFill>
                  <a:srgbClr val="43B02A"/>
                </a:solidFill>
              </a:rPr>
              <a:t>Instacart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205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Stakeholders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D25476A-4BD3-442B-B191-3DD00D63705F}"/>
              </a:ext>
            </a:extLst>
          </p:cNvPr>
          <p:cNvSpPr txBox="1"/>
          <p:nvPr/>
        </p:nvSpPr>
        <p:spPr>
          <a:xfrm>
            <a:off x="2280655" y="2196513"/>
            <a:ext cx="3547651" cy="338554"/>
          </a:xfrm>
          <a:prstGeom prst="rect">
            <a:avLst/>
          </a:prstGeom>
          <a:solidFill>
            <a:srgbClr val="FF82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Fornecedores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79043FB-A8B6-462B-A503-ABA3BBD4FA59}"/>
              </a:ext>
            </a:extLst>
          </p:cNvPr>
          <p:cNvSpPr txBox="1"/>
          <p:nvPr/>
        </p:nvSpPr>
        <p:spPr>
          <a:xfrm>
            <a:off x="6367790" y="2196513"/>
            <a:ext cx="3547651" cy="338554"/>
          </a:xfrm>
          <a:prstGeom prst="rect">
            <a:avLst/>
          </a:prstGeom>
          <a:solidFill>
            <a:srgbClr val="FF82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Funcionários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EBEDEBE-5088-40F9-A9FB-8AEA0A94521D}"/>
              </a:ext>
            </a:extLst>
          </p:cNvPr>
          <p:cNvSpPr txBox="1"/>
          <p:nvPr/>
        </p:nvSpPr>
        <p:spPr>
          <a:xfrm>
            <a:off x="6367790" y="4063918"/>
            <a:ext cx="3547651" cy="338554"/>
          </a:xfrm>
          <a:prstGeom prst="rect">
            <a:avLst/>
          </a:prstGeom>
          <a:solidFill>
            <a:srgbClr val="FF82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Sociedade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B4B4CEC-7C4D-4AFC-AD1A-4854500C0F10}"/>
              </a:ext>
            </a:extLst>
          </p:cNvPr>
          <p:cNvSpPr txBox="1"/>
          <p:nvPr/>
        </p:nvSpPr>
        <p:spPr>
          <a:xfrm>
            <a:off x="2280655" y="4063918"/>
            <a:ext cx="3547651" cy="338554"/>
          </a:xfrm>
          <a:prstGeom prst="rect">
            <a:avLst/>
          </a:prstGeom>
          <a:solidFill>
            <a:srgbClr val="FF82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Fornecedores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F0CD56F-AD18-4C51-A711-3FB44C8E7C61}"/>
              </a:ext>
            </a:extLst>
          </p:cNvPr>
          <p:cNvSpPr/>
          <p:nvPr/>
        </p:nvSpPr>
        <p:spPr>
          <a:xfrm>
            <a:off x="2280654" y="2526594"/>
            <a:ext cx="3566693" cy="1335964"/>
          </a:xfrm>
          <a:prstGeom prst="rect">
            <a:avLst/>
          </a:prstGeom>
          <a:solidFill>
            <a:schemeClr val="bg1"/>
          </a:solidFill>
          <a:ln>
            <a:solidFill>
              <a:srgbClr val="42B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Supermercados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Mercados de Bairro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Produtores Orgânicos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Fabricantes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661FBA8-CFA6-4845-AB2F-A76159E471C2}"/>
              </a:ext>
            </a:extLst>
          </p:cNvPr>
          <p:cNvSpPr/>
          <p:nvPr/>
        </p:nvSpPr>
        <p:spPr>
          <a:xfrm>
            <a:off x="6367789" y="2526594"/>
            <a:ext cx="3547652" cy="1335964"/>
          </a:xfrm>
          <a:prstGeom prst="rect">
            <a:avLst/>
          </a:prstGeom>
          <a:solidFill>
            <a:schemeClr val="bg1"/>
          </a:solidFill>
          <a:ln>
            <a:solidFill>
              <a:srgbClr val="42B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Equipe Interna - Atendimento, TI, Data </a:t>
            </a:r>
            <a:r>
              <a:rPr lang="pt-BR" sz="1400" dirty="0" err="1">
                <a:solidFill>
                  <a:schemeClr val="tx1"/>
                </a:solidFill>
              </a:rPr>
              <a:t>Scientists</a:t>
            </a:r>
            <a:r>
              <a:rPr lang="pt-BR" sz="1400" dirty="0">
                <a:solidFill>
                  <a:schemeClr val="tx1"/>
                </a:solidFill>
              </a:rPr>
              <a:t>, Marketing, Administrativo, Recursos Humanos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Equipe Associada - </a:t>
            </a:r>
            <a:r>
              <a:rPr lang="pt-BR" sz="1400" b="1" dirty="0" err="1">
                <a:solidFill>
                  <a:schemeClr val="tx1"/>
                </a:solidFill>
              </a:rPr>
              <a:t>Shoppers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5E42768-2CC4-473C-A9F2-7DCB5B74B8C1}"/>
              </a:ext>
            </a:extLst>
          </p:cNvPr>
          <p:cNvSpPr/>
          <p:nvPr/>
        </p:nvSpPr>
        <p:spPr>
          <a:xfrm>
            <a:off x="2299696" y="4402472"/>
            <a:ext cx="3547651" cy="1335964"/>
          </a:xfrm>
          <a:prstGeom prst="rect">
            <a:avLst/>
          </a:prstGeom>
          <a:solidFill>
            <a:schemeClr val="bg1"/>
          </a:solidFill>
          <a:ln>
            <a:solidFill>
              <a:srgbClr val="42B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Supermercados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Mercados de Bairro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Produtores Orgânicos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Fabricantes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3F4916F-D301-4D65-8724-5541C7525235}"/>
              </a:ext>
            </a:extLst>
          </p:cNvPr>
          <p:cNvSpPr/>
          <p:nvPr/>
        </p:nvSpPr>
        <p:spPr>
          <a:xfrm>
            <a:off x="6367789" y="4402472"/>
            <a:ext cx="3547651" cy="1335964"/>
          </a:xfrm>
          <a:prstGeom prst="rect">
            <a:avLst/>
          </a:prstGeom>
          <a:solidFill>
            <a:schemeClr val="bg1"/>
          </a:solidFill>
          <a:ln>
            <a:solidFill>
              <a:srgbClr val="42B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Clientes Vinculados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Clientes Não Vinculados - “Persona”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Potencial Clientes</a:t>
            </a:r>
          </a:p>
        </p:txBody>
      </p:sp>
    </p:spTree>
    <p:extLst>
      <p:ext uri="{BB962C8B-B14F-4D97-AF65-F5344CB8AC3E}">
        <p14:creationId xmlns:p14="http://schemas.microsoft.com/office/powerpoint/2010/main" val="3601950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3639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43B02A"/>
                </a:solidFill>
              </a:rPr>
              <a:t>Para entender melhor o mercado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393636"/>
            <a:ext cx="85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FF8200"/>
                </a:solidFill>
              </a:rPr>
              <a:t>... os cientistas de dados realizaram uma pesquisa com pessoas no mesmo perfil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438FF67-B39B-4DF6-9C02-986E5184444A}"/>
              </a:ext>
            </a:extLst>
          </p:cNvPr>
          <p:cNvSpPr/>
          <p:nvPr/>
        </p:nvSpPr>
        <p:spPr>
          <a:xfrm>
            <a:off x="4063760" y="1871598"/>
            <a:ext cx="3319531" cy="739471"/>
          </a:xfrm>
          <a:prstGeom prst="rect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O que te estimularia a realizar compras de mercado online?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33DADF2-AA7C-4B56-9D40-5942A4D3A42D}"/>
              </a:ext>
            </a:extLst>
          </p:cNvPr>
          <p:cNvSpPr/>
          <p:nvPr/>
        </p:nvSpPr>
        <p:spPr>
          <a:xfrm>
            <a:off x="4063760" y="4291976"/>
            <a:ext cx="3319531" cy="739471"/>
          </a:xfrm>
          <a:prstGeom prst="rect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Poderia nos contar por que parou de fazer compras online?</a:t>
            </a:r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0C0369A3-1CB7-48B8-B1EF-C459CAF796D5}"/>
              </a:ext>
            </a:extLst>
          </p:cNvPr>
          <p:cNvSpPr/>
          <p:nvPr/>
        </p:nvSpPr>
        <p:spPr>
          <a:xfrm>
            <a:off x="205915" y="3650951"/>
            <a:ext cx="2225775" cy="1235750"/>
          </a:xfrm>
          <a:prstGeom prst="diamond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Você realiza compras pela internet?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BE5752AE-5972-478F-B5DB-0F6C4E410DC2}"/>
              </a:ext>
            </a:extLst>
          </p:cNvPr>
          <p:cNvCxnSpPr>
            <a:cxnSpLocks/>
            <a:stCxn id="5" idx="0"/>
            <a:endCxn id="46" idx="1"/>
          </p:cNvCxnSpPr>
          <p:nvPr/>
        </p:nvCxnSpPr>
        <p:spPr>
          <a:xfrm rot="5400000" flipH="1" flipV="1">
            <a:off x="1333819" y="3017299"/>
            <a:ext cx="618637" cy="648669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EDCE676-A0F1-4A84-BC72-C07C74450180}"/>
              </a:ext>
            </a:extLst>
          </p:cNvPr>
          <p:cNvSpPr txBox="1"/>
          <p:nvPr/>
        </p:nvSpPr>
        <p:spPr>
          <a:xfrm>
            <a:off x="1316316" y="299475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</a:rPr>
              <a:t>Sim</a:t>
            </a:r>
          </a:p>
        </p:txBody>
      </p:sp>
      <p:sp>
        <p:nvSpPr>
          <p:cNvPr id="46" name="Losango 45">
            <a:extLst>
              <a:ext uri="{FF2B5EF4-FFF2-40B4-BE49-F238E27FC236}">
                <a16:creationId xmlns:a16="http://schemas.microsoft.com/office/drawing/2014/main" id="{11F4FD22-995B-43E3-AE7C-6A273DBD9029}"/>
              </a:ext>
            </a:extLst>
          </p:cNvPr>
          <p:cNvSpPr/>
          <p:nvPr/>
        </p:nvSpPr>
        <p:spPr>
          <a:xfrm>
            <a:off x="1967472" y="2414439"/>
            <a:ext cx="2225775" cy="1235750"/>
          </a:xfrm>
          <a:prstGeom prst="diamond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As compras são no mercado ou internet?</a:t>
            </a:r>
          </a:p>
        </p:txBody>
      </p:sp>
      <p:cxnSp>
        <p:nvCxnSpPr>
          <p:cNvPr id="48" name="Conector: Angulado 47">
            <a:extLst>
              <a:ext uri="{FF2B5EF4-FFF2-40B4-BE49-F238E27FC236}">
                <a16:creationId xmlns:a16="http://schemas.microsoft.com/office/drawing/2014/main" id="{A77DC357-9871-4995-935D-8E1EA9AF0ECF}"/>
              </a:ext>
            </a:extLst>
          </p:cNvPr>
          <p:cNvCxnSpPr>
            <a:cxnSpLocks/>
            <a:stCxn id="5" idx="2"/>
            <a:endCxn id="70" idx="1"/>
          </p:cNvCxnSpPr>
          <p:nvPr/>
        </p:nvCxnSpPr>
        <p:spPr>
          <a:xfrm rot="16200000" flipH="1">
            <a:off x="1348410" y="4857093"/>
            <a:ext cx="589454" cy="648669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AF54DA3F-25E3-49CD-89A9-8D025958B273}"/>
              </a:ext>
            </a:extLst>
          </p:cNvPr>
          <p:cNvSpPr txBox="1"/>
          <p:nvPr/>
        </p:nvSpPr>
        <p:spPr>
          <a:xfrm>
            <a:off x="1267317" y="5540413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</a:rPr>
              <a:t>Não</a:t>
            </a:r>
          </a:p>
        </p:txBody>
      </p:sp>
      <p:cxnSp>
        <p:nvCxnSpPr>
          <p:cNvPr id="59" name="Conector: Angulado 58">
            <a:extLst>
              <a:ext uri="{FF2B5EF4-FFF2-40B4-BE49-F238E27FC236}">
                <a16:creationId xmlns:a16="http://schemas.microsoft.com/office/drawing/2014/main" id="{EB7D9A65-E088-4B9F-BCAF-7BBA1B956449}"/>
              </a:ext>
            </a:extLst>
          </p:cNvPr>
          <p:cNvCxnSpPr>
            <a:cxnSpLocks/>
            <a:stCxn id="46" idx="0"/>
            <a:endCxn id="3" idx="1"/>
          </p:cNvCxnSpPr>
          <p:nvPr/>
        </p:nvCxnSpPr>
        <p:spPr>
          <a:xfrm rot="5400000" flipH="1" flipV="1">
            <a:off x="3485508" y="1836187"/>
            <a:ext cx="173105" cy="983400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4884D56-0E20-4140-B35B-5D124BD85C65}"/>
              </a:ext>
            </a:extLst>
          </p:cNvPr>
          <p:cNvSpPr txBox="1"/>
          <p:nvPr/>
        </p:nvSpPr>
        <p:spPr>
          <a:xfrm>
            <a:off x="3033753" y="1922793"/>
            <a:ext cx="905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</a:rPr>
              <a:t>Mercado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1946C172-213F-4F07-974E-94348436A2D7}"/>
              </a:ext>
            </a:extLst>
          </p:cNvPr>
          <p:cNvSpPr txBox="1"/>
          <p:nvPr/>
        </p:nvSpPr>
        <p:spPr>
          <a:xfrm>
            <a:off x="2997414" y="4339789"/>
            <a:ext cx="905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</a:rPr>
              <a:t>Sim</a:t>
            </a:r>
          </a:p>
        </p:txBody>
      </p:sp>
      <p:sp>
        <p:nvSpPr>
          <p:cNvPr id="70" name="Losango 69">
            <a:extLst>
              <a:ext uri="{FF2B5EF4-FFF2-40B4-BE49-F238E27FC236}">
                <a16:creationId xmlns:a16="http://schemas.microsoft.com/office/drawing/2014/main" id="{B2B7F2BF-691A-485E-A9AC-B387D8DED07B}"/>
              </a:ext>
            </a:extLst>
          </p:cNvPr>
          <p:cNvSpPr/>
          <p:nvPr/>
        </p:nvSpPr>
        <p:spPr>
          <a:xfrm>
            <a:off x="1967472" y="4858280"/>
            <a:ext cx="2225775" cy="1235750"/>
          </a:xfrm>
          <a:prstGeom prst="diamond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Já comprou em mercados online?</a:t>
            </a:r>
          </a:p>
        </p:txBody>
      </p:sp>
      <p:cxnSp>
        <p:nvCxnSpPr>
          <p:cNvPr id="76" name="Conector: Angulado 75">
            <a:extLst>
              <a:ext uri="{FF2B5EF4-FFF2-40B4-BE49-F238E27FC236}">
                <a16:creationId xmlns:a16="http://schemas.microsoft.com/office/drawing/2014/main" id="{C48347D4-4755-4595-8A85-716FF7DE5A50}"/>
              </a:ext>
            </a:extLst>
          </p:cNvPr>
          <p:cNvCxnSpPr>
            <a:cxnSpLocks/>
            <a:stCxn id="70" idx="0"/>
            <a:endCxn id="31" idx="1"/>
          </p:cNvCxnSpPr>
          <p:nvPr/>
        </p:nvCxnSpPr>
        <p:spPr>
          <a:xfrm rot="5400000" flipH="1" flipV="1">
            <a:off x="3473776" y="4268296"/>
            <a:ext cx="196568" cy="983400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: Angulado 76">
            <a:extLst>
              <a:ext uri="{FF2B5EF4-FFF2-40B4-BE49-F238E27FC236}">
                <a16:creationId xmlns:a16="http://schemas.microsoft.com/office/drawing/2014/main" id="{D78E3128-76CA-4634-8680-62B815892FFF}"/>
              </a:ext>
            </a:extLst>
          </p:cNvPr>
          <p:cNvCxnSpPr>
            <a:cxnSpLocks/>
            <a:stCxn id="70" idx="2"/>
            <a:endCxn id="104" idx="1"/>
          </p:cNvCxnSpPr>
          <p:nvPr/>
        </p:nvCxnSpPr>
        <p:spPr>
          <a:xfrm rot="16200000" flipH="1">
            <a:off x="3415715" y="5758675"/>
            <a:ext cx="312690" cy="983400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49D91AAB-CFC7-462A-AF3C-962F3FCBCCFC}"/>
              </a:ext>
            </a:extLst>
          </p:cNvPr>
          <p:cNvSpPr txBox="1"/>
          <p:nvPr/>
        </p:nvSpPr>
        <p:spPr>
          <a:xfrm>
            <a:off x="2997414" y="6468678"/>
            <a:ext cx="905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</a:rPr>
              <a:t>Não</a:t>
            </a:r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DFA47334-765B-476C-8D99-C861B282EC80}"/>
              </a:ext>
            </a:extLst>
          </p:cNvPr>
          <p:cNvSpPr/>
          <p:nvPr/>
        </p:nvSpPr>
        <p:spPr>
          <a:xfrm>
            <a:off x="4063760" y="3390091"/>
            <a:ext cx="3319531" cy="827390"/>
          </a:xfrm>
          <a:prstGeom prst="rect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Como você escolhe a plataforma?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Já teve problemas com a compra?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O que te faz comprar novamente?</a:t>
            </a:r>
          </a:p>
        </p:txBody>
      </p:sp>
      <p:cxnSp>
        <p:nvCxnSpPr>
          <p:cNvPr id="96" name="Conector: Angulado 95">
            <a:extLst>
              <a:ext uri="{FF2B5EF4-FFF2-40B4-BE49-F238E27FC236}">
                <a16:creationId xmlns:a16="http://schemas.microsoft.com/office/drawing/2014/main" id="{4A18910A-B936-4F59-902D-867A3F6966ED}"/>
              </a:ext>
            </a:extLst>
          </p:cNvPr>
          <p:cNvCxnSpPr>
            <a:cxnSpLocks/>
            <a:stCxn id="46" idx="2"/>
            <a:endCxn id="95" idx="1"/>
          </p:cNvCxnSpPr>
          <p:nvPr/>
        </p:nvCxnSpPr>
        <p:spPr>
          <a:xfrm rot="16200000" flipH="1">
            <a:off x="3495262" y="3235287"/>
            <a:ext cx="153597" cy="983400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1E72E78F-A0F7-40FA-A1B0-26C15062BBAD}"/>
              </a:ext>
            </a:extLst>
          </p:cNvPr>
          <p:cNvSpPr txBox="1"/>
          <p:nvPr/>
        </p:nvSpPr>
        <p:spPr>
          <a:xfrm>
            <a:off x="3033753" y="3829369"/>
            <a:ext cx="905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</a:rPr>
              <a:t>Internet</a:t>
            </a:r>
          </a:p>
        </p:txBody>
      </p:sp>
      <p:sp>
        <p:nvSpPr>
          <p:cNvPr id="104" name="Retângulo 103">
            <a:extLst>
              <a:ext uri="{FF2B5EF4-FFF2-40B4-BE49-F238E27FC236}">
                <a16:creationId xmlns:a16="http://schemas.microsoft.com/office/drawing/2014/main" id="{76A378A9-2F7E-49AB-988E-5B93E073110C}"/>
              </a:ext>
            </a:extLst>
          </p:cNvPr>
          <p:cNvSpPr/>
          <p:nvPr/>
        </p:nvSpPr>
        <p:spPr>
          <a:xfrm>
            <a:off x="4063760" y="6036984"/>
            <a:ext cx="3319531" cy="739471"/>
          </a:xfrm>
          <a:prstGeom prst="rect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Poderia nos contar porque nunca fez?</a:t>
            </a:r>
          </a:p>
        </p:txBody>
      </p:sp>
      <p:sp>
        <p:nvSpPr>
          <p:cNvPr id="4127" name="Retângulo 4126">
            <a:extLst>
              <a:ext uri="{FF2B5EF4-FFF2-40B4-BE49-F238E27FC236}">
                <a16:creationId xmlns:a16="http://schemas.microsoft.com/office/drawing/2014/main" id="{9F48C9B6-C45E-4A10-9638-D3563144F040}"/>
              </a:ext>
            </a:extLst>
          </p:cNvPr>
          <p:cNvSpPr/>
          <p:nvPr/>
        </p:nvSpPr>
        <p:spPr>
          <a:xfrm>
            <a:off x="7604957" y="1861870"/>
            <a:ext cx="4303304" cy="49048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FADF8F2F-581B-41CD-9EB8-529185B6AE07}"/>
              </a:ext>
            </a:extLst>
          </p:cNvPr>
          <p:cNvSpPr txBox="1"/>
          <p:nvPr/>
        </p:nvSpPr>
        <p:spPr>
          <a:xfrm>
            <a:off x="7643713" y="1913065"/>
            <a:ext cx="4264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8200"/>
                </a:solidFill>
              </a:rPr>
              <a:t>Resumo e </a:t>
            </a:r>
            <a:r>
              <a:rPr lang="pt-BR" sz="2000" b="1" dirty="0">
                <a:solidFill>
                  <a:srgbClr val="FF8200"/>
                </a:solidFill>
              </a:rPr>
              <a:t>Insights</a:t>
            </a:r>
            <a:r>
              <a:rPr lang="pt-BR" sz="2400" b="1" dirty="0">
                <a:solidFill>
                  <a:srgbClr val="FF8200"/>
                </a:solidFill>
              </a:rPr>
              <a:t> da Pesquisa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5A1489D-34B0-4574-81A3-C9858B565758}"/>
              </a:ext>
            </a:extLst>
          </p:cNvPr>
          <p:cNvSpPr txBox="1"/>
          <p:nvPr/>
        </p:nvSpPr>
        <p:spPr>
          <a:xfrm>
            <a:off x="7840178" y="2515232"/>
            <a:ext cx="38524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43B02A"/>
                </a:solidFill>
              </a:rPr>
              <a:t>Recorrência nas Compras</a:t>
            </a:r>
          </a:p>
          <a:p>
            <a:r>
              <a:rPr lang="pt-BR" sz="1400" dirty="0"/>
              <a:t>- Praticidade, Preços Bons, Rapidez, Programa de </a:t>
            </a:r>
            <a:r>
              <a:rPr lang="pt-BR" sz="1400" dirty="0" err="1"/>
              <a:t>Cashback</a:t>
            </a:r>
            <a:r>
              <a:rPr lang="pt-BR" sz="1400" dirty="0"/>
              <a:t>, Agilidade na Entrega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A5829D38-7ACC-4DA2-BFCB-B0B27351E95E}"/>
              </a:ext>
            </a:extLst>
          </p:cNvPr>
          <p:cNvSpPr txBox="1"/>
          <p:nvPr/>
        </p:nvSpPr>
        <p:spPr>
          <a:xfrm>
            <a:off x="7840178" y="5604906"/>
            <a:ext cx="38524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43B02A"/>
                </a:solidFill>
              </a:rPr>
              <a:t>Porque não fazer compras de mercado online</a:t>
            </a:r>
          </a:p>
          <a:p>
            <a:r>
              <a:rPr lang="pt-BR" sz="1400" dirty="0"/>
              <a:t>- Produto errado ou de má qualidade, Atraso na Entrega, Cobrança de frete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3B801A03-7571-4781-928B-98089763930B}"/>
              </a:ext>
            </a:extLst>
          </p:cNvPr>
          <p:cNvSpPr txBox="1"/>
          <p:nvPr/>
        </p:nvSpPr>
        <p:spPr>
          <a:xfrm>
            <a:off x="7840178" y="3473309"/>
            <a:ext cx="38524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43B02A"/>
                </a:solidFill>
              </a:rPr>
              <a:t>Estímulo a compra de mercado online</a:t>
            </a:r>
          </a:p>
          <a:p>
            <a:r>
              <a:rPr lang="pt-BR" sz="1400" dirty="0"/>
              <a:t>- Comodidade (não ter que carregar peso), descontos, frete grátis</a:t>
            </a: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9EF3FD45-7076-4975-A9B6-2A08A2393B60}"/>
              </a:ext>
            </a:extLst>
          </p:cNvPr>
          <p:cNvSpPr txBox="1"/>
          <p:nvPr/>
        </p:nvSpPr>
        <p:spPr>
          <a:xfrm>
            <a:off x="7840178" y="4431386"/>
            <a:ext cx="385246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43B02A"/>
                </a:solidFill>
              </a:rPr>
              <a:t>Escolha da Plataforma</a:t>
            </a:r>
          </a:p>
          <a:p>
            <a:r>
              <a:rPr lang="pt-BR" sz="1400" dirty="0"/>
              <a:t>- Indicação, Recomendação de Amigos, Confiabilidade, Variedade de Produtos e Fornecedores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5934BD-C977-4B08-80FF-473345035637}"/>
              </a:ext>
            </a:extLst>
          </p:cNvPr>
          <p:cNvSpPr txBox="1"/>
          <p:nvPr/>
        </p:nvSpPr>
        <p:spPr>
          <a:xfrm>
            <a:off x="118515" y="6499456"/>
            <a:ext cx="3316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  <a:highlight>
                  <a:srgbClr val="FFFF00"/>
                </a:highlight>
              </a:rPr>
              <a:t>Incluir número de respondentes na pesquisa</a:t>
            </a:r>
          </a:p>
        </p:txBody>
      </p:sp>
    </p:spTree>
    <p:extLst>
      <p:ext uri="{BB962C8B-B14F-4D97-AF65-F5344CB8AC3E}">
        <p14:creationId xmlns:p14="http://schemas.microsoft.com/office/powerpoint/2010/main" val="2770823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5669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Como identificamos a nossa Persona?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1818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A Rafaela...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AB345C8-EE7E-4927-8178-F6CBC90BBF93}"/>
              </a:ext>
            </a:extLst>
          </p:cNvPr>
          <p:cNvSpPr txBox="1"/>
          <p:nvPr/>
        </p:nvSpPr>
        <p:spPr>
          <a:xfrm>
            <a:off x="1724642" y="2333728"/>
            <a:ext cx="7017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..Inserir explicação breve de como chegamos aos clusters da persona</a:t>
            </a:r>
          </a:p>
        </p:txBody>
      </p:sp>
    </p:spTree>
    <p:extLst>
      <p:ext uri="{BB962C8B-B14F-4D97-AF65-F5344CB8AC3E}">
        <p14:creationId xmlns:p14="http://schemas.microsoft.com/office/powerpoint/2010/main" val="2864592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5EE550D-30CF-4052-A67A-82ED788526DF}"/>
              </a:ext>
            </a:extLst>
          </p:cNvPr>
          <p:cNvSpPr txBox="1"/>
          <p:nvPr/>
        </p:nvSpPr>
        <p:spPr>
          <a:xfrm>
            <a:off x="2617164" y="1733698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tem 33 Anos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50587D-F24E-40AB-8C99-D380F0EA3E59}"/>
              </a:ext>
            </a:extLst>
          </p:cNvPr>
          <p:cNvSpPr txBox="1"/>
          <p:nvPr/>
        </p:nvSpPr>
        <p:spPr>
          <a:xfrm>
            <a:off x="2617163" y="2199021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é gerente de agência bancária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29B8528-32E2-4EB3-9D01-C37DEEAC6BAD}"/>
              </a:ext>
            </a:extLst>
          </p:cNvPr>
          <p:cNvSpPr txBox="1"/>
          <p:nvPr/>
        </p:nvSpPr>
        <p:spPr>
          <a:xfrm>
            <a:off x="2617163" y="2664344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mora sozinha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79BEE87-C40C-4280-98F4-19705C4C6DA8}"/>
              </a:ext>
            </a:extLst>
          </p:cNvPr>
          <p:cNvSpPr txBox="1"/>
          <p:nvPr/>
        </p:nvSpPr>
        <p:spPr>
          <a:xfrm>
            <a:off x="2617164" y="3129667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gosta de jogar futebol durante a semana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A5868D6-282D-4C69-8153-D4CABF06FD6D}"/>
              </a:ext>
            </a:extLst>
          </p:cNvPr>
          <p:cNvSpPr txBox="1"/>
          <p:nvPr/>
        </p:nvSpPr>
        <p:spPr>
          <a:xfrm>
            <a:off x="2617163" y="3594990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não sabe cozinhar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A208A84-4A5E-4333-9B04-9E9E36FA10E8}"/>
              </a:ext>
            </a:extLst>
          </p:cNvPr>
          <p:cNvSpPr txBox="1"/>
          <p:nvPr/>
        </p:nvSpPr>
        <p:spPr>
          <a:xfrm>
            <a:off x="2617164" y="4060313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gostaria de seguir uma alimentação saudável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749D7B6-FEFE-4138-8127-060C7D2F62DF}"/>
              </a:ext>
            </a:extLst>
          </p:cNvPr>
          <p:cNvSpPr txBox="1"/>
          <p:nvPr/>
        </p:nvSpPr>
        <p:spPr>
          <a:xfrm>
            <a:off x="2617164" y="4525636"/>
            <a:ext cx="4220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gosta de tecnologia mas não está disposta a pagar caro por isso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2BFA2F1-DA65-46D0-AF61-8B687C95F15B}"/>
              </a:ext>
            </a:extLst>
          </p:cNvPr>
          <p:cNvSpPr txBox="1"/>
          <p:nvPr/>
        </p:nvSpPr>
        <p:spPr>
          <a:xfrm>
            <a:off x="2617163" y="5206402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gosta de fazer econômica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68D1DB2-1B18-4FE0-AAE7-F6EC5F4FA9D4}"/>
              </a:ext>
            </a:extLst>
          </p:cNvPr>
          <p:cNvSpPr txBox="1"/>
          <p:nvPr/>
        </p:nvSpPr>
        <p:spPr>
          <a:xfrm>
            <a:off x="2617164" y="5671725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aprecia vinhos e bebe socialmente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86186BE4-F8D8-4375-8F31-171F13A1E508}"/>
              </a:ext>
            </a:extLst>
          </p:cNvPr>
          <p:cNvSpPr txBox="1"/>
          <p:nvPr/>
        </p:nvSpPr>
        <p:spPr>
          <a:xfrm>
            <a:off x="6773486" y="1733698"/>
            <a:ext cx="520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necessita ter sempre algo disponível para comer de maneira prática.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64B0E99C-B563-4B69-9355-563547F3741D}"/>
              </a:ext>
            </a:extLst>
          </p:cNvPr>
          <p:cNvSpPr txBox="1"/>
          <p:nvPr/>
        </p:nvSpPr>
        <p:spPr>
          <a:xfrm>
            <a:off x="6773486" y="2398737"/>
            <a:ext cx="520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exige cumprimento de prazos na entrega e qualidade de produtos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62C3F6F-EFBE-49A6-99BE-BE92C70CE6D3}"/>
              </a:ext>
            </a:extLst>
          </p:cNvPr>
          <p:cNvSpPr txBox="1"/>
          <p:nvPr/>
        </p:nvSpPr>
        <p:spPr>
          <a:xfrm>
            <a:off x="6773486" y="2848333"/>
            <a:ext cx="520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tenta encontrar o melhor custo benefício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46C7AE5-03D2-40BF-BD5D-67AE1B9FFE0D}"/>
              </a:ext>
            </a:extLst>
          </p:cNvPr>
          <p:cNvSpPr txBox="1"/>
          <p:nvPr/>
        </p:nvSpPr>
        <p:spPr>
          <a:xfrm>
            <a:off x="6773486" y="3297929"/>
            <a:ext cx="520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falta de confiança com compras de mercado online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D0A9D77E-9CA1-4CC0-857D-E594C58C73CB}"/>
              </a:ext>
            </a:extLst>
          </p:cNvPr>
          <p:cNvSpPr txBox="1"/>
          <p:nvPr/>
        </p:nvSpPr>
        <p:spPr>
          <a:xfrm>
            <a:off x="6773486" y="3747525"/>
            <a:ext cx="520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teve experiências ruins quando necessitou de apoio em compras online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D9387D4-5E6B-4F92-BA61-A1EC2386AA3F}"/>
              </a:ext>
            </a:extLst>
          </p:cNvPr>
          <p:cNvSpPr txBox="1"/>
          <p:nvPr/>
        </p:nvSpPr>
        <p:spPr>
          <a:xfrm>
            <a:off x="6773486" y="4412564"/>
            <a:ext cx="520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tem pouco tempo para lazer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0AD2289-BEE7-46A1-AFFB-3672A618A32E}"/>
              </a:ext>
            </a:extLst>
          </p:cNvPr>
          <p:cNvSpPr txBox="1"/>
          <p:nvPr/>
        </p:nvSpPr>
        <p:spPr>
          <a:xfrm>
            <a:off x="2614640" y="6137050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faz supermercado toda semana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5276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Mas afinal... quem é essa </a:t>
            </a:r>
            <a:r>
              <a:rPr lang="pt-BR" sz="2800" i="1" dirty="0">
                <a:solidFill>
                  <a:srgbClr val="43B02A"/>
                </a:solidFill>
              </a:rPr>
              <a:t>Persona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1818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A Rafaela...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64F2D23E-30CA-4966-8AB2-95C464F968E6}"/>
              </a:ext>
            </a:extLst>
          </p:cNvPr>
          <p:cNvSpPr txBox="1"/>
          <p:nvPr/>
        </p:nvSpPr>
        <p:spPr>
          <a:xfrm>
            <a:off x="6773486" y="4862163"/>
            <a:ext cx="520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não realiza de maneira recorrente suas compras semanais de mercado online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FAD6443-1745-4B4E-89E7-C8EDF142E97B}"/>
              </a:ext>
            </a:extLst>
          </p:cNvPr>
          <p:cNvSpPr txBox="1"/>
          <p:nvPr/>
        </p:nvSpPr>
        <p:spPr>
          <a:xfrm>
            <a:off x="6773486" y="5671725"/>
            <a:ext cx="5209126" cy="830997"/>
          </a:xfrm>
          <a:prstGeom prst="rect">
            <a:avLst/>
          </a:prstGeom>
          <a:solidFill>
            <a:srgbClr val="FF82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</a:rPr>
              <a:t>Conhecendo os hábitos e necessidades dessa pessoa, como podemos gerar valor para a Rafaela e para o </a:t>
            </a:r>
            <a:r>
              <a:rPr lang="pt-BR" sz="1600" b="1" dirty="0" err="1">
                <a:solidFill>
                  <a:schemeClr val="bg1"/>
                </a:solidFill>
              </a:rPr>
              <a:t>Instacart</a:t>
            </a:r>
            <a:r>
              <a:rPr lang="pt-BR" sz="1600" b="1" dirty="0">
                <a:solidFill>
                  <a:schemeClr val="bg1"/>
                </a:solidFill>
              </a:rPr>
              <a:t>, gerando uma relação de benefícios para ambos?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368E5CA-8E19-41C3-BDF1-4F5A5089C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12" t="34639" r="58447" b="37267"/>
          <a:stretch/>
        </p:blipFill>
        <p:spPr>
          <a:xfrm>
            <a:off x="92689" y="2049999"/>
            <a:ext cx="2358079" cy="192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431C5F6-30A4-42D9-AFCB-F0240C42DC1F}"/>
              </a:ext>
            </a:extLst>
          </p:cNvPr>
          <p:cNvSpPr txBox="1"/>
          <p:nvPr/>
        </p:nvSpPr>
        <p:spPr>
          <a:xfrm>
            <a:off x="392644" y="5037124"/>
            <a:ext cx="1448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  <a:highlight>
                  <a:srgbClr val="FFFF00"/>
                </a:highlight>
              </a:rPr>
              <a:t>Resumir e encaixar com conclusão do cluster onde a Rafaela está inserida</a:t>
            </a:r>
          </a:p>
        </p:txBody>
      </p:sp>
    </p:spTree>
    <p:extLst>
      <p:ext uri="{BB962C8B-B14F-4D97-AF65-F5344CB8AC3E}">
        <p14:creationId xmlns:p14="http://schemas.microsoft.com/office/powerpoint/2010/main" val="1807217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250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>
                <a:solidFill>
                  <a:srgbClr val="43B02A"/>
                </a:solidFill>
              </a:rPr>
              <a:t>Job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to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be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done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1171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Queremos uma relação rentável e recorrente gerando benefícios para a Rafaela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21F396-1B70-4B4B-A9FF-B88E1B1C18B8}"/>
              </a:ext>
            </a:extLst>
          </p:cNvPr>
          <p:cNvSpPr txBox="1"/>
          <p:nvPr/>
        </p:nvSpPr>
        <p:spPr>
          <a:xfrm>
            <a:off x="2072640" y="2639428"/>
            <a:ext cx="6685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Aumentar a rentabilidade para empresa através do maior aumento no volume de compras recorrentes evitando </a:t>
            </a:r>
            <a:r>
              <a:rPr lang="pt-BR" sz="2800" i="1" dirty="0" err="1">
                <a:solidFill>
                  <a:srgbClr val="FF8200"/>
                </a:solidFill>
              </a:rPr>
              <a:t>churn</a:t>
            </a:r>
            <a:r>
              <a:rPr lang="pt-BR" sz="2800" dirty="0">
                <a:solidFill>
                  <a:srgbClr val="FF82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2628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6124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Como identificamos o nosso púbico alvo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3263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... Dados do </a:t>
            </a:r>
            <a:r>
              <a:rPr lang="pt-BR" sz="2800" dirty="0" err="1">
                <a:solidFill>
                  <a:srgbClr val="FF8200"/>
                </a:solidFill>
              </a:rPr>
              <a:t>Instacart</a:t>
            </a:r>
            <a:endParaRPr lang="pt-BR" sz="2800" dirty="0">
              <a:solidFill>
                <a:srgbClr val="FF82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E352308-DC3B-418E-8E1A-265D928632E4}"/>
              </a:ext>
            </a:extLst>
          </p:cNvPr>
          <p:cNvSpPr txBox="1"/>
          <p:nvPr/>
        </p:nvSpPr>
        <p:spPr>
          <a:xfrm>
            <a:off x="1724642" y="2333728"/>
            <a:ext cx="7017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Selecionar gráficos, ou selecionar navegação nos gráficos que justifiquem </a:t>
            </a:r>
            <a:r>
              <a:rPr lang="pt-BR" sz="2800" dirty="0" err="1">
                <a:solidFill>
                  <a:srgbClr val="FF8200"/>
                </a:solidFill>
              </a:rPr>
              <a:t>insigths</a:t>
            </a:r>
            <a:r>
              <a:rPr lang="pt-BR" sz="2800" dirty="0">
                <a:solidFill>
                  <a:srgbClr val="FF8200"/>
                </a:solidFill>
              </a:rPr>
              <a:t> e propostas de conclusão. </a:t>
            </a:r>
          </a:p>
        </p:txBody>
      </p:sp>
    </p:spTree>
    <p:extLst>
      <p:ext uri="{BB962C8B-B14F-4D97-AF65-F5344CB8AC3E}">
        <p14:creationId xmlns:p14="http://schemas.microsoft.com/office/powerpoint/2010/main" val="2692139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tângulo 85">
            <a:extLst>
              <a:ext uri="{FF2B5EF4-FFF2-40B4-BE49-F238E27FC236}">
                <a16:creationId xmlns:a16="http://schemas.microsoft.com/office/drawing/2014/main" id="{68A29F05-ADB7-42F5-92CE-807A6866477D}"/>
              </a:ext>
            </a:extLst>
          </p:cNvPr>
          <p:cNvSpPr/>
          <p:nvPr/>
        </p:nvSpPr>
        <p:spPr>
          <a:xfrm>
            <a:off x="8531287" y="5323802"/>
            <a:ext cx="448291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46668745-D266-4470-8D14-7D6CA60DB791}"/>
              </a:ext>
            </a:extLst>
          </p:cNvPr>
          <p:cNvSpPr/>
          <p:nvPr/>
        </p:nvSpPr>
        <p:spPr>
          <a:xfrm>
            <a:off x="8531287" y="2412378"/>
            <a:ext cx="448291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01EAA556-517E-4B57-B61A-21A0FBC31ADE}"/>
              </a:ext>
            </a:extLst>
          </p:cNvPr>
          <p:cNvSpPr/>
          <p:nvPr/>
        </p:nvSpPr>
        <p:spPr>
          <a:xfrm>
            <a:off x="6328887" y="5338387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658C0E45-4A3E-40D8-869A-DDA816DAB818}"/>
              </a:ext>
            </a:extLst>
          </p:cNvPr>
          <p:cNvSpPr/>
          <p:nvPr/>
        </p:nvSpPr>
        <p:spPr>
          <a:xfrm>
            <a:off x="10413457" y="5338387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06FD9A67-CF4A-44DC-ADCA-124FB80756F0}"/>
              </a:ext>
            </a:extLst>
          </p:cNvPr>
          <p:cNvSpPr/>
          <p:nvPr/>
        </p:nvSpPr>
        <p:spPr>
          <a:xfrm>
            <a:off x="10413457" y="2438981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17425558-8432-4551-834B-848E6FBBEC1F}"/>
              </a:ext>
            </a:extLst>
          </p:cNvPr>
          <p:cNvSpPr/>
          <p:nvPr/>
        </p:nvSpPr>
        <p:spPr>
          <a:xfrm>
            <a:off x="8382362" y="4311440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88B10703-D32C-4010-84D7-7061645C2EEA}"/>
              </a:ext>
            </a:extLst>
          </p:cNvPr>
          <p:cNvSpPr/>
          <p:nvPr/>
        </p:nvSpPr>
        <p:spPr>
          <a:xfrm>
            <a:off x="6197957" y="2432998"/>
            <a:ext cx="1008000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A155BAC7-C8C6-4A3D-A5E3-48CD785F68A9}"/>
              </a:ext>
            </a:extLst>
          </p:cNvPr>
          <p:cNvSpPr/>
          <p:nvPr/>
        </p:nvSpPr>
        <p:spPr>
          <a:xfrm>
            <a:off x="10562382" y="4311440"/>
            <a:ext cx="448291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6F3F5427-6D26-4FB1-B770-B564BC17F20A}"/>
              </a:ext>
            </a:extLst>
          </p:cNvPr>
          <p:cNvSpPr/>
          <p:nvPr/>
        </p:nvSpPr>
        <p:spPr>
          <a:xfrm>
            <a:off x="6477812" y="4311440"/>
            <a:ext cx="448291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9727B41D-CF83-4220-89A4-ECDB97144038}"/>
              </a:ext>
            </a:extLst>
          </p:cNvPr>
          <p:cNvSpPr/>
          <p:nvPr/>
        </p:nvSpPr>
        <p:spPr>
          <a:xfrm>
            <a:off x="6477812" y="3262739"/>
            <a:ext cx="448291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1D1A9874-6A28-424C-994A-1DAD107F8752}"/>
              </a:ext>
            </a:extLst>
          </p:cNvPr>
          <p:cNvSpPr/>
          <p:nvPr/>
        </p:nvSpPr>
        <p:spPr>
          <a:xfrm>
            <a:off x="10282527" y="3262739"/>
            <a:ext cx="1008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EE88E335-3A88-4CCE-BEFA-AA6A7DFC2221}"/>
              </a:ext>
            </a:extLst>
          </p:cNvPr>
          <p:cNvSpPr/>
          <p:nvPr/>
        </p:nvSpPr>
        <p:spPr>
          <a:xfrm>
            <a:off x="8251432" y="3262739"/>
            <a:ext cx="1008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167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Conclusão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...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A5D6AEE-7ACA-46DE-8C5A-614D2CDFE31A}"/>
              </a:ext>
            </a:extLst>
          </p:cNvPr>
          <p:cNvSpPr txBox="1"/>
          <p:nvPr/>
        </p:nvSpPr>
        <p:spPr>
          <a:xfrm>
            <a:off x="1563534" y="6241529"/>
            <a:ext cx="974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a seguir será apresentado um protótipo de uma das soluções 100% desenvolvido com conhecimento de Ciência de Dados!</a:t>
            </a:r>
          </a:p>
          <a:p>
            <a:endParaRPr lang="pt-BR" sz="14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BDB30B2-B75E-4B9A-A383-B9BBADB79408}"/>
              </a:ext>
            </a:extLst>
          </p:cNvPr>
          <p:cNvSpPr txBox="1"/>
          <p:nvPr/>
        </p:nvSpPr>
        <p:spPr>
          <a:xfrm>
            <a:off x="1084691" y="2459031"/>
            <a:ext cx="4731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Atração de Novos Clientes </a:t>
            </a:r>
            <a:r>
              <a:rPr lang="pt-BR" sz="1400" b="1" i="1" dirty="0" err="1">
                <a:solidFill>
                  <a:srgbClr val="42B249"/>
                </a:solidFill>
              </a:rPr>
              <a:t>Member-get-member</a:t>
            </a:r>
            <a:endParaRPr lang="pt-BR" sz="1400" b="1" dirty="0">
              <a:solidFill>
                <a:srgbClr val="42B249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58A84F-93E4-47BB-AC9A-0E74C5239CA0}"/>
              </a:ext>
            </a:extLst>
          </p:cNvPr>
          <p:cNvSpPr txBox="1"/>
          <p:nvPr/>
        </p:nvSpPr>
        <p:spPr>
          <a:xfrm>
            <a:off x="5815714" y="1575852"/>
            <a:ext cx="1753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Esforço de</a:t>
            </a:r>
          </a:p>
          <a:p>
            <a:pPr algn="ctr"/>
            <a:r>
              <a:rPr lang="pt-BR" sz="1400" b="1" dirty="0"/>
              <a:t>Desenvolvimento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E8A127F-DA74-4F73-A3FC-B720FC1735BF}"/>
              </a:ext>
            </a:extLst>
          </p:cNvPr>
          <p:cNvSpPr txBox="1"/>
          <p:nvPr/>
        </p:nvSpPr>
        <p:spPr>
          <a:xfrm>
            <a:off x="7869839" y="1791295"/>
            <a:ext cx="175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Ganho Financeiro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DF4E860-2B36-463C-9445-4AB96ABBB155}"/>
              </a:ext>
            </a:extLst>
          </p:cNvPr>
          <p:cNvSpPr txBox="1"/>
          <p:nvPr/>
        </p:nvSpPr>
        <p:spPr>
          <a:xfrm>
            <a:off x="9923964" y="1791295"/>
            <a:ext cx="175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NPS</a:t>
            </a:r>
          </a:p>
        </p:txBody>
      </p:sp>
      <p:pic>
        <p:nvPicPr>
          <p:cNvPr id="5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0318F688-23BA-497A-AE42-B1350715D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2403522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01FEAA60-F3A7-4210-BD7F-0F0A0EBF7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3302213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DC47DCB9-7C7A-4293-9903-37327BE53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4363204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2150C3DF-195C-4F56-B3BE-C4E6734D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5300361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592E420-A63D-48C4-8ECA-23648FD19E6C}"/>
              </a:ext>
            </a:extLst>
          </p:cNvPr>
          <p:cNvSpPr txBox="1"/>
          <p:nvPr/>
        </p:nvSpPr>
        <p:spPr>
          <a:xfrm>
            <a:off x="1084691" y="3139906"/>
            <a:ext cx="4731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Aumento na </a:t>
            </a:r>
            <a:r>
              <a:rPr lang="pt-BR" sz="1400" b="1" dirty="0">
                <a:solidFill>
                  <a:srgbClr val="42B249"/>
                </a:solidFill>
              </a:rPr>
              <a:t>Recorrência de Compras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Cupons de Frete Grátis e </a:t>
            </a:r>
            <a:r>
              <a:rPr lang="pt-BR" sz="1400" dirty="0" err="1"/>
              <a:t>Cashback</a:t>
            </a: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err="1"/>
              <a:t>Chatbot</a:t>
            </a:r>
            <a:r>
              <a:rPr lang="pt-BR" sz="1400" dirty="0"/>
              <a:t> (Ativo e Receptivo)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B6609CA-8D76-43DA-B70C-F43319C4691A}"/>
              </a:ext>
            </a:extLst>
          </p:cNvPr>
          <p:cNvSpPr txBox="1"/>
          <p:nvPr/>
        </p:nvSpPr>
        <p:spPr>
          <a:xfrm>
            <a:off x="1084691" y="4251668"/>
            <a:ext cx="4731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42B249"/>
                </a:solidFill>
              </a:rPr>
              <a:t>Marketing de Produtos </a:t>
            </a:r>
            <a:r>
              <a:rPr lang="pt-BR" sz="1400" dirty="0"/>
              <a:t>com descontos: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Perfil de Compras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Produtos Recorrentes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95AC0FB-B8C5-4E1D-8EB8-97477776F51E}"/>
              </a:ext>
            </a:extLst>
          </p:cNvPr>
          <p:cNvSpPr txBox="1"/>
          <p:nvPr/>
        </p:nvSpPr>
        <p:spPr>
          <a:xfrm>
            <a:off x="1084691" y="5363430"/>
            <a:ext cx="4731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Incentivo a </a:t>
            </a:r>
            <a:r>
              <a:rPr lang="pt-BR" sz="1400" b="1" dirty="0">
                <a:solidFill>
                  <a:srgbClr val="42B249"/>
                </a:solidFill>
              </a:rPr>
              <a:t>Alimentação Saudável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F3129BC-4466-4322-A15A-E6850615156C}"/>
              </a:ext>
            </a:extLst>
          </p:cNvPr>
          <p:cNvSpPr txBox="1"/>
          <p:nvPr/>
        </p:nvSpPr>
        <p:spPr>
          <a:xfrm>
            <a:off x="8839898" y="1363462"/>
            <a:ext cx="175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Impacto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5737D5A-971B-45AB-866F-3083FAC17783}"/>
              </a:ext>
            </a:extLst>
          </p:cNvPr>
          <p:cNvCxnSpPr>
            <a:cxnSpLocks/>
          </p:cNvCxnSpPr>
          <p:nvPr/>
        </p:nvCxnSpPr>
        <p:spPr>
          <a:xfrm>
            <a:off x="7789890" y="1721197"/>
            <a:ext cx="388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>
            <a:extLst>
              <a:ext uri="{FF2B5EF4-FFF2-40B4-BE49-F238E27FC236}">
                <a16:creationId xmlns:a16="http://schemas.microsoft.com/office/drawing/2014/main" id="{E7FBDABA-DD20-4DBE-9E23-458F8E3AB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1432" y="2472337"/>
            <a:ext cx="288000" cy="288000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B15D6538-0AC8-40D8-8AD0-0A47197531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7957" y="3316739"/>
            <a:ext cx="288000" cy="2880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70AD6D03-145B-4212-BBA6-97E4397173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2527" y="4365440"/>
            <a:ext cx="288000" cy="288000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026180A8-12DA-4CEC-AEC7-16A830F47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7957" y="4365440"/>
            <a:ext cx="288000" cy="2880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0EE6D8A1-8317-47B8-8919-EBF4A5403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1432" y="5392387"/>
            <a:ext cx="288000" cy="288000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8C0DFB6E-93AD-4656-A82A-A76DF73ABE77}"/>
              </a:ext>
            </a:extLst>
          </p:cNvPr>
          <p:cNvGrpSpPr/>
          <p:nvPr/>
        </p:nvGrpSpPr>
        <p:grpSpPr>
          <a:xfrm>
            <a:off x="10500780" y="5392387"/>
            <a:ext cx="571494" cy="288000"/>
            <a:chOff x="10512556" y="5287795"/>
            <a:chExt cx="571494" cy="288000"/>
          </a:xfrm>
        </p:grpSpPr>
        <p:pic>
          <p:nvPicPr>
            <p:cNvPr id="39" name="Gráfico 38">
              <a:extLst>
                <a:ext uri="{FF2B5EF4-FFF2-40B4-BE49-F238E27FC236}">
                  <a16:creationId xmlns:a16="http://schemas.microsoft.com/office/drawing/2014/main" id="{A7650EEB-A255-4547-B0AE-F669641B8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796050" y="5287795"/>
              <a:ext cx="288000" cy="288000"/>
            </a:xfrm>
            <a:prstGeom prst="rect">
              <a:avLst/>
            </a:prstGeom>
          </p:spPr>
        </p:pic>
        <p:pic>
          <p:nvPicPr>
            <p:cNvPr id="41" name="Gráfico 40">
              <a:extLst>
                <a:ext uri="{FF2B5EF4-FFF2-40B4-BE49-F238E27FC236}">
                  <a16:creationId xmlns:a16="http://schemas.microsoft.com/office/drawing/2014/main" id="{6D36738C-FF12-487D-9D20-C8F4D170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12556" y="5287795"/>
              <a:ext cx="288000" cy="288000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F051FF42-E480-4980-93C6-E789BF87AB3A}"/>
              </a:ext>
            </a:extLst>
          </p:cNvPr>
          <p:cNvGrpSpPr/>
          <p:nvPr/>
        </p:nvGrpSpPr>
        <p:grpSpPr>
          <a:xfrm>
            <a:off x="10329677" y="3316739"/>
            <a:ext cx="913700" cy="288000"/>
            <a:chOff x="10329677" y="3031016"/>
            <a:chExt cx="913700" cy="288000"/>
          </a:xfrm>
        </p:grpSpPr>
        <p:pic>
          <p:nvPicPr>
            <p:cNvPr id="33" name="Gráfico 32">
              <a:extLst>
                <a:ext uri="{FF2B5EF4-FFF2-40B4-BE49-F238E27FC236}">
                  <a16:creationId xmlns:a16="http://schemas.microsoft.com/office/drawing/2014/main" id="{EF85CE8B-0918-4E1F-8867-C9ACDD0E5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642527" y="3031016"/>
              <a:ext cx="288000" cy="288000"/>
            </a:xfrm>
            <a:prstGeom prst="rect">
              <a:avLst/>
            </a:prstGeom>
          </p:spPr>
        </p:pic>
        <p:pic>
          <p:nvPicPr>
            <p:cNvPr id="42" name="Gráfico 41">
              <a:extLst>
                <a:ext uri="{FF2B5EF4-FFF2-40B4-BE49-F238E27FC236}">
                  <a16:creationId xmlns:a16="http://schemas.microsoft.com/office/drawing/2014/main" id="{49669A16-1C13-49EE-B670-DFBBE7118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55377" y="3031016"/>
              <a:ext cx="288000" cy="288000"/>
            </a:xfrm>
            <a:prstGeom prst="rect">
              <a:avLst/>
            </a:prstGeom>
          </p:spPr>
        </p:pic>
        <p:pic>
          <p:nvPicPr>
            <p:cNvPr id="45" name="Gráfico 44">
              <a:extLst>
                <a:ext uri="{FF2B5EF4-FFF2-40B4-BE49-F238E27FC236}">
                  <a16:creationId xmlns:a16="http://schemas.microsoft.com/office/drawing/2014/main" id="{0A67BFB2-5440-4B5A-931D-065227EFF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329677" y="3031016"/>
              <a:ext cx="288000" cy="288000"/>
            </a:xfrm>
            <a:prstGeom prst="rect">
              <a:avLst/>
            </a:prstGeom>
          </p:spPr>
        </p:pic>
      </p:grpSp>
      <p:grpSp>
        <p:nvGrpSpPr>
          <p:cNvPr id="4099" name="Agrupar 4098">
            <a:extLst>
              <a:ext uri="{FF2B5EF4-FFF2-40B4-BE49-F238E27FC236}">
                <a16:creationId xmlns:a16="http://schemas.microsoft.com/office/drawing/2014/main" id="{ED584C18-7CB4-4AB2-94BF-FA0829EDC6C9}"/>
              </a:ext>
            </a:extLst>
          </p:cNvPr>
          <p:cNvGrpSpPr/>
          <p:nvPr/>
        </p:nvGrpSpPr>
        <p:grpSpPr>
          <a:xfrm>
            <a:off x="6420407" y="5392387"/>
            <a:ext cx="563100" cy="288000"/>
            <a:chOff x="6398896" y="5296975"/>
            <a:chExt cx="563100" cy="288000"/>
          </a:xfrm>
        </p:grpSpPr>
        <p:pic>
          <p:nvPicPr>
            <p:cNvPr id="40" name="Gráfico 39">
              <a:extLst>
                <a:ext uri="{FF2B5EF4-FFF2-40B4-BE49-F238E27FC236}">
                  <a16:creationId xmlns:a16="http://schemas.microsoft.com/office/drawing/2014/main" id="{A4EB3F06-0411-482A-8B0F-B5302EFFA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73996" y="5296975"/>
              <a:ext cx="288000" cy="288000"/>
            </a:xfrm>
            <a:prstGeom prst="rect">
              <a:avLst/>
            </a:prstGeom>
          </p:spPr>
        </p:pic>
        <p:pic>
          <p:nvPicPr>
            <p:cNvPr id="46" name="Gráfico 45">
              <a:extLst>
                <a:ext uri="{FF2B5EF4-FFF2-40B4-BE49-F238E27FC236}">
                  <a16:creationId xmlns:a16="http://schemas.microsoft.com/office/drawing/2014/main" id="{3BE7B5BC-FF32-4279-B203-D8E0BA2B6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98896" y="5296975"/>
              <a:ext cx="288000" cy="288000"/>
            </a:xfrm>
            <a:prstGeom prst="rect">
              <a:avLst/>
            </a:prstGeom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362C98D1-113B-46A9-9A64-D5221AF0C580}"/>
              </a:ext>
            </a:extLst>
          </p:cNvPr>
          <p:cNvGrpSpPr/>
          <p:nvPr/>
        </p:nvGrpSpPr>
        <p:grpSpPr>
          <a:xfrm>
            <a:off x="8308897" y="3316739"/>
            <a:ext cx="893070" cy="288000"/>
            <a:chOff x="8268305" y="3024545"/>
            <a:chExt cx="893070" cy="288000"/>
          </a:xfrm>
        </p:grpSpPr>
        <p:pic>
          <p:nvPicPr>
            <p:cNvPr id="32" name="Gráfico 31">
              <a:extLst>
                <a:ext uri="{FF2B5EF4-FFF2-40B4-BE49-F238E27FC236}">
                  <a16:creationId xmlns:a16="http://schemas.microsoft.com/office/drawing/2014/main" id="{12D15B56-96E1-407E-A6BB-0B3A2F3A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70840" y="3024545"/>
              <a:ext cx="288000" cy="288000"/>
            </a:xfrm>
            <a:prstGeom prst="rect">
              <a:avLst/>
            </a:prstGeom>
          </p:spPr>
        </p:pic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0F43FD9-BE6D-40F7-B36B-41E3E0E29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73375" y="3024545"/>
              <a:ext cx="288000" cy="288000"/>
            </a:xfrm>
            <a:prstGeom prst="rect">
              <a:avLst/>
            </a:prstGeom>
          </p:spPr>
        </p:pic>
        <p:pic>
          <p:nvPicPr>
            <p:cNvPr id="48" name="Gráfico 47">
              <a:extLst>
                <a:ext uri="{FF2B5EF4-FFF2-40B4-BE49-F238E27FC236}">
                  <a16:creationId xmlns:a16="http://schemas.microsoft.com/office/drawing/2014/main" id="{680200FB-DCA2-4638-951D-0A42D028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68305" y="3024545"/>
              <a:ext cx="288000" cy="288000"/>
            </a:xfrm>
            <a:prstGeom prst="rect">
              <a:avLst/>
            </a:prstGeom>
          </p:spPr>
        </p:pic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ACEF4263-CA32-408E-9216-ADA64ACB5E91}"/>
              </a:ext>
            </a:extLst>
          </p:cNvPr>
          <p:cNvGrpSpPr/>
          <p:nvPr/>
        </p:nvGrpSpPr>
        <p:grpSpPr>
          <a:xfrm>
            <a:off x="8452367" y="4365440"/>
            <a:ext cx="606131" cy="288000"/>
            <a:chOff x="8571146" y="4276461"/>
            <a:chExt cx="606131" cy="288000"/>
          </a:xfrm>
        </p:grpSpPr>
        <p:pic>
          <p:nvPicPr>
            <p:cNvPr id="35" name="Gráfico 34">
              <a:extLst>
                <a:ext uri="{FF2B5EF4-FFF2-40B4-BE49-F238E27FC236}">
                  <a16:creationId xmlns:a16="http://schemas.microsoft.com/office/drawing/2014/main" id="{58C5B13D-89C2-452F-8B3F-26CDFF9C2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71146" y="4276461"/>
              <a:ext cx="288000" cy="288000"/>
            </a:xfrm>
            <a:prstGeom prst="rect">
              <a:avLst/>
            </a:prstGeom>
          </p:spPr>
        </p:pic>
        <p:pic>
          <p:nvPicPr>
            <p:cNvPr id="49" name="Gráfico 48">
              <a:extLst>
                <a:ext uri="{FF2B5EF4-FFF2-40B4-BE49-F238E27FC236}">
                  <a16:creationId xmlns:a16="http://schemas.microsoft.com/office/drawing/2014/main" id="{605CC274-E234-4A14-9B3B-6C928C0ED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89277" y="4276461"/>
              <a:ext cx="288000" cy="288000"/>
            </a:xfrm>
            <a:prstGeom prst="rect">
              <a:avLst/>
            </a:prstGeom>
          </p:spPr>
        </p:pic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B4BE1A6C-7136-4C4A-B7D4-87B1EDC2DBF6}"/>
              </a:ext>
            </a:extLst>
          </p:cNvPr>
          <p:cNvGrpSpPr/>
          <p:nvPr/>
        </p:nvGrpSpPr>
        <p:grpSpPr>
          <a:xfrm>
            <a:off x="10500780" y="2496058"/>
            <a:ext cx="571494" cy="288000"/>
            <a:chOff x="10512556" y="5287795"/>
            <a:chExt cx="571494" cy="288000"/>
          </a:xfrm>
        </p:grpSpPr>
        <p:pic>
          <p:nvPicPr>
            <p:cNvPr id="55" name="Gráfico 54">
              <a:extLst>
                <a:ext uri="{FF2B5EF4-FFF2-40B4-BE49-F238E27FC236}">
                  <a16:creationId xmlns:a16="http://schemas.microsoft.com/office/drawing/2014/main" id="{8597D6C8-7B42-4A79-AB38-EDE10AC3A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796050" y="5287795"/>
              <a:ext cx="288000" cy="288000"/>
            </a:xfrm>
            <a:prstGeom prst="rect">
              <a:avLst/>
            </a:prstGeom>
          </p:spPr>
        </p:pic>
        <p:pic>
          <p:nvPicPr>
            <p:cNvPr id="56" name="Gráfico 55">
              <a:extLst>
                <a:ext uri="{FF2B5EF4-FFF2-40B4-BE49-F238E27FC236}">
                  <a16:creationId xmlns:a16="http://schemas.microsoft.com/office/drawing/2014/main" id="{A272F031-4B2B-4AEA-B53B-20EED16C1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12556" y="5287795"/>
              <a:ext cx="288000" cy="288000"/>
            </a:xfrm>
            <a:prstGeom prst="rect">
              <a:avLst/>
            </a:prstGeom>
          </p:spPr>
        </p:pic>
      </p:grpSp>
      <p:grpSp>
        <p:nvGrpSpPr>
          <p:cNvPr id="4097" name="Agrupar 4096">
            <a:extLst>
              <a:ext uri="{FF2B5EF4-FFF2-40B4-BE49-F238E27FC236}">
                <a16:creationId xmlns:a16="http://schemas.microsoft.com/office/drawing/2014/main" id="{77BA805A-A69C-49EA-BD4C-C3B3DA02D792}"/>
              </a:ext>
            </a:extLst>
          </p:cNvPr>
          <p:cNvGrpSpPr/>
          <p:nvPr/>
        </p:nvGrpSpPr>
        <p:grpSpPr>
          <a:xfrm>
            <a:off x="6291051" y="2472337"/>
            <a:ext cx="821812" cy="288000"/>
            <a:chOff x="6294283" y="2376925"/>
            <a:chExt cx="821812" cy="288000"/>
          </a:xfrm>
        </p:grpSpPr>
        <p:pic>
          <p:nvPicPr>
            <p:cNvPr id="28" name="Gráfico 27">
              <a:extLst>
                <a:ext uri="{FF2B5EF4-FFF2-40B4-BE49-F238E27FC236}">
                  <a16:creationId xmlns:a16="http://schemas.microsoft.com/office/drawing/2014/main" id="{A37793FB-953C-43CC-A524-81D9D2C19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94283" y="2376925"/>
              <a:ext cx="288000" cy="288000"/>
            </a:xfrm>
            <a:prstGeom prst="rect">
              <a:avLst/>
            </a:prstGeom>
          </p:spPr>
        </p:pic>
        <p:pic>
          <p:nvPicPr>
            <p:cNvPr id="57" name="Gráfico 56">
              <a:extLst>
                <a:ext uri="{FF2B5EF4-FFF2-40B4-BE49-F238E27FC236}">
                  <a16:creationId xmlns:a16="http://schemas.microsoft.com/office/drawing/2014/main" id="{C5CF1577-87FC-4F67-BAE4-E84DD152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57957" y="2376925"/>
              <a:ext cx="288000" cy="288000"/>
            </a:xfrm>
            <a:prstGeom prst="rect">
              <a:avLst/>
            </a:prstGeom>
          </p:spPr>
        </p:pic>
        <p:pic>
          <p:nvPicPr>
            <p:cNvPr id="61" name="Gráfico 60">
              <a:extLst>
                <a:ext uri="{FF2B5EF4-FFF2-40B4-BE49-F238E27FC236}">
                  <a16:creationId xmlns:a16="http://schemas.microsoft.com/office/drawing/2014/main" id="{7E95A9C7-17B9-4F4D-BF40-BE5D1E56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28095" y="2376925"/>
              <a:ext cx="288000" cy="28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14394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693</Words>
  <Application>Microsoft Office PowerPoint</Application>
  <PresentationFormat>Widescreen</PresentationFormat>
  <Paragraphs>102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de Queiroz Costa</dc:creator>
  <cp:lastModifiedBy>Rafael de Queiroz Costa</cp:lastModifiedBy>
  <cp:revision>35</cp:revision>
  <dcterms:created xsi:type="dcterms:W3CDTF">2020-08-15T11:26:10Z</dcterms:created>
  <dcterms:modified xsi:type="dcterms:W3CDTF">2020-09-01T01:18:50Z</dcterms:modified>
</cp:coreProperties>
</file>